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Hotel Booking Cancellation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An Exploratory Data Analysis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By Aya Ginidy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054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1499" y="2446615"/>
            <a:ext cx="5869900" cy="501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Cancellation History &amp; Pricing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561499" y="3188613"/>
            <a:ext cx="13507403" cy="5003840"/>
          </a:xfrm>
          <a:prstGeom prst="roundRect">
            <a:avLst>
              <a:gd name="adj" fmla="val 1347"/>
            </a:avLst>
          </a:prstGeom>
          <a:solidFill>
            <a:srgbClr val="F2EDE5"/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3970" dir="2700000">
              <a:srgbClr val="ccc4b8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569119" y="3196233"/>
            <a:ext cx="4497348" cy="4988600"/>
          </a:xfrm>
          <a:prstGeom prst="roundRect">
            <a:avLst>
              <a:gd name="adj" fmla="val 1498"/>
            </a:avLst>
          </a:prstGeom>
          <a:solidFill>
            <a:srgbClr val="F2EDE5"/>
          </a:solidFill>
          <a:ln/>
        </p:spPr>
      </p:sp>
      <p:sp>
        <p:nvSpPr>
          <p:cNvPr id="6" name="Text 3"/>
          <p:cNvSpPr/>
          <p:nvPr/>
        </p:nvSpPr>
        <p:spPr>
          <a:xfrm>
            <a:off x="729496" y="3356610"/>
            <a:ext cx="2471261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Previously Canceled (P-C)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29496" y="3703439"/>
            <a:ext cx="4176593" cy="770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What percentage of customers with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at least one previous cancellation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canceled their current booking?</a:t>
            </a:r>
            <a:endParaRPr lang="en-US" sz="12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96" y="4654034"/>
            <a:ext cx="4176593" cy="986909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6" y="5821442"/>
            <a:ext cx="4176593" cy="176581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9496" y="7767757"/>
            <a:ext cx="417659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1" name="Shape 6"/>
          <p:cNvSpPr/>
          <p:nvPr/>
        </p:nvSpPr>
        <p:spPr>
          <a:xfrm>
            <a:off x="5066467" y="3196233"/>
            <a:ext cx="4497348" cy="4988600"/>
          </a:xfrm>
          <a:prstGeom prst="rect">
            <a:avLst/>
          </a:prstGeom>
          <a:solidFill>
            <a:srgbClr val="F2EDE5"/>
          </a:solidFill>
          <a:ln/>
        </p:spPr>
      </p:sp>
      <p:sp>
        <p:nvSpPr>
          <p:cNvPr id="12" name="Shape 7"/>
          <p:cNvSpPr/>
          <p:nvPr/>
        </p:nvSpPr>
        <p:spPr>
          <a:xfrm>
            <a:off x="5066467" y="3196233"/>
            <a:ext cx="22860" cy="4988600"/>
          </a:xfrm>
          <a:prstGeom prst="roundRect">
            <a:avLst>
              <a:gd name="adj" fmla="val 294784"/>
            </a:avLst>
          </a:prstGeom>
          <a:solidFill>
            <a:srgbClr val="CCC4B8"/>
          </a:solidFill>
          <a:ln/>
        </p:spPr>
      </p:sp>
      <p:sp>
        <p:nvSpPr>
          <p:cNvPr id="13" name="Text 8"/>
          <p:cNvSpPr/>
          <p:nvPr/>
        </p:nvSpPr>
        <p:spPr>
          <a:xfrm>
            <a:off x="5226844" y="3356610"/>
            <a:ext cx="325302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Previously Not Canceled (P-not-C)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5226844" y="3703439"/>
            <a:ext cx="4176593" cy="770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What percentage of confirmed bookings come from customers who had multiple successful stays in the past?</a:t>
            </a:r>
            <a:endParaRPr lang="en-US" sz="12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844" y="4654034"/>
            <a:ext cx="4176593" cy="1026795"/>
          </a:xfrm>
          <a:prstGeom prst="rect">
            <a:avLst/>
          </a:prstGeom>
        </p:spPr>
      </p:pic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844" y="5861328"/>
            <a:ext cx="4176593" cy="165092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26844" y="7692747"/>
            <a:ext cx="417659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8" name="Shape 11"/>
          <p:cNvSpPr/>
          <p:nvPr/>
        </p:nvSpPr>
        <p:spPr>
          <a:xfrm>
            <a:off x="9563814" y="3196233"/>
            <a:ext cx="4497467" cy="4988600"/>
          </a:xfrm>
          <a:prstGeom prst="rect">
            <a:avLst/>
          </a:prstGeom>
          <a:solidFill>
            <a:srgbClr val="F2EDE5"/>
          </a:solidFill>
          <a:ln/>
        </p:spPr>
      </p:sp>
      <p:sp>
        <p:nvSpPr>
          <p:cNvPr id="19" name="Shape 12"/>
          <p:cNvSpPr/>
          <p:nvPr/>
        </p:nvSpPr>
        <p:spPr>
          <a:xfrm>
            <a:off x="9563814" y="3196233"/>
            <a:ext cx="22860" cy="4988600"/>
          </a:xfrm>
          <a:prstGeom prst="roundRect">
            <a:avLst>
              <a:gd name="adj" fmla="val 294784"/>
            </a:avLst>
          </a:prstGeom>
          <a:solidFill>
            <a:srgbClr val="CCC4B8"/>
          </a:solidFill>
          <a:ln/>
        </p:spPr>
      </p:sp>
      <p:sp>
        <p:nvSpPr>
          <p:cNvPr id="20" name="Text 13"/>
          <p:cNvSpPr/>
          <p:nvPr/>
        </p:nvSpPr>
        <p:spPr>
          <a:xfrm>
            <a:off x="9724192" y="3356610"/>
            <a:ext cx="200548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Average Price</a:t>
            </a:r>
            <a:endParaRPr lang="en-US" sz="1550" dirty="0"/>
          </a:p>
        </p:txBody>
      </p:sp>
      <p:sp>
        <p:nvSpPr>
          <p:cNvPr id="21" name="Text 14"/>
          <p:cNvSpPr/>
          <p:nvPr/>
        </p:nvSpPr>
        <p:spPr>
          <a:xfrm>
            <a:off x="9724192" y="3703439"/>
            <a:ext cx="417671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Do cancellations increase for higher prices?</a:t>
            </a:r>
            <a:endParaRPr lang="en-US" sz="1250" dirty="0"/>
          </a:p>
        </p:txBody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192" y="4140637"/>
            <a:ext cx="2733437" cy="674846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9724192" y="4995982"/>
            <a:ext cx="417671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568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9822" y="1233964"/>
            <a:ext cx="6671310" cy="428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Special Request and Data of Reservation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479822" y="1867972"/>
            <a:ext cx="13670756" cy="7514987"/>
          </a:xfrm>
          <a:prstGeom prst="roundRect">
            <a:avLst>
              <a:gd name="adj" fmla="val 76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487442" y="1875592"/>
            <a:ext cx="13655516" cy="3989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24602" y="1965365"/>
            <a:ext cx="653200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Special Request 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7438311" y="1965365"/>
            <a:ext cx="656760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Data of Reservation 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87442" y="2274570"/>
            <a:ext cx="13655516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24602" y="2364343"/>
            <a:ext cx="6532007" cy="4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What is the common number of special requests per booking, and do bookings with more special requests have a lower cancellation rate?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438311" y="2364343"/>
            <a:ext cx="6567607" cy="4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Are there seasonal trends in bookings and cancellations? Which months or years show the highest volume of activity?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487442" y="2892981"/>
            <a:ext cx="13655516" cy="64823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02" y="2982754"/>
            <a:ext cx="6532007" cy="1634014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24602" y="4698921"/>
            <a:ext cx="653200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311" y="2982754"/>
            <a:ext cx="6567607" cy="3020973"/>
          </a:xfrm>
          <a:prstGeom prst="rect">
            <a:avLst/>
          </a:prstGeom>
        </p:spPr>
      </p:pic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311" y="6085880"/>
            <a:ext cx="6567607" cy="28981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438311" y="9066133"/>
            <a:ext cx="6567607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587335"/>
            <a:ext cx="5339358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Booking Status 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7474" y="1681877"/>
            <a:ext cx="1313545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What percentage of bookings are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highlight>
                  <a:srgbClr val="F0EE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Canceled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vs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highlight>
                  <a:srgbClr val="F0EE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Not_Canceled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?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474" y="2263854"/>
            <a:ext cx="13135451" cy="51301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7474" y="7634288"/>
            <a:ext cx="1313545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9802"/>
            <a:ext cx="62945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Summary &amp;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45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126700"/>
            <a:ext cx="3501509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This Exploratory Data Analysis (EDA) has provided a foundational understanding of critical factors influencing hotel booking cancellations. Our analysis highlights lead time, market segment type, average price,  special requests and  , booking  status  as key areas for further investigation.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2545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3126700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Feature Engineering: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Create new features (e.g., total nights, family size) for richer analysis.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4657606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Predictive Modeling: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Develop a machine learning model to predict booking cancellations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79846" y="4826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Thank you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82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Introduction &amp; Methodology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959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Our objective is to understand key factors influencing hotel booking cancellations by visually analyzing data distribution and its relationship with booking status.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3978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We will ask a specific question for each of the 17 columns in the dataset. A Python script will generate visualizations (histograms, boxplots, count plots) to answer these questions and uncover initial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06617"/>
            <a:ext cx="64647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Understand the Dataset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55558"/>
            <a:ext cx="3664744" cy="4167426"/>
          </a:xfrm>
          <a:prstGeom prst="roundRect">
            <a:avLst>
              <a:gd name="adj" fmla="val 2600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793790" y="2555558"/>
            <a:ext cx="121920" cy="4167426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6" name="Text 3"/>
          <p:cNvSpPr/>
          <p:nvPr/>
        </p:nvSpPr>
        <p:spPr>
          <a:xfrm>
            <a:off x="1173004" y="2812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Size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1173004" y="3422333"/>
            <a:ext cx="3028236" cy="1065848"/>
          </a:xfrm>
          <a:prstGeom prst="roundRect">
            <a:avLst>
              <a:gd name="adj" fmla="val 8938"/>
            </a:avLst>
          </a:prstGeom>
          <a:solidFill>
            <a:srgbClr val="F0EEEA"/>
          </a:solidFill>
          <a:ln/>
        </p:spPr>
      </p:sp>
      <p:sp>
        <p:nvSpPr>
          <p:cNvPr id="8" name="Shape 5"/>
          <p:cNvSpPr/>
          <p:nvPr/>
        </p:nvSpPr>
        <p:spPr>
          <a:xfrm>
            <a:off x="1161693" y="3422333"/>
            <a:ext cx="3050858" cy="1065848"/>
          </a:xfrm>
          <a:prstGeom prst="roundRect">
            <a:avLst>
              <a:gd name="adj" fmla="val 3192"/>
            </a:avLst>
          </a:prstGeom>
          <a:solidFill>
            <a:srgbClr val="F0EEEA"/>
          </a:solidFill>
          <a:ln/>
        </p:spPr>
      </p:sp>
      <p:sp>
        <p:nvSpPr>
          <p:cNvPr id="9" name="Text 6"/>
          <p:cNvSpPr/>
          <p:nvPr/>
        </p:nvSpPr>
        <p:spPr>
          <a:xfrm>
            <a:off x="1388507" y="3592354"/>
            <a:ext cx="25972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highlight>
                  <a:srgbClr val="F0EE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Row : 36285Columns : 17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73004" y="4743331"/>
            <a:ext cx="30282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4685348" y="2555558"/>
            <a:ext cx="3664863" cy="4167426"/>
          </a:xfrm>
          <a:prstGeom prst="roundRect">
            <a:avLst>
              <a:gd name="adj" fmla="val 2599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4685348" y="2555558"/>
            <a:ext cx="121920" cy="4167426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3" name="Text 10"/>
          <p:cNvSpPr/>
          <p:nvPr/>
        </p:nvSpPr>
        <p:spPr>
          <a:xfrm>
            <a:off x="5064562" y="2812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Information </a:t>
            </a:r>
            <a:endParaRPr lang="en-US" sz="22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562" y="3422333"/>
            <a:ext cx="3028355" cy="2425303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064562" y="6102787"/>
            <a:ext cx="30283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24350" y="540306"/>
            <a:ext cx="9620250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Check Data Quality and Statical Summary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4324350" y="1421487"/>
            <a:ext cx="96393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4324350" y="1940600"/>
            <a:ext cx="9639300" cy="5748695"/>
          </a:xfrm>
          <a:prstGeom prst="roundRect">
            <a:avLst>
              <a:gd name="adj" fmla="val 139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331970" y="1948220"/>
            <a:ext cx="9624060" cy="5486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4522708" y="2070140"/>
            <a:ext cx="1794034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Missing values  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705362" y="2070140"/>
            <a:ext cx="1979771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Duplication 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9073753" y="2070140"/>
            <a:ext cx="4691777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Outliers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4331970" y="2496860"/>
            <a:ext cx="9624060" cy="51848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708" y="2618780"/>
            <a:ext cx="1794034" cy="432006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522708" y="7053143"/>
            <a:ext cx="1794034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362" y="2618780"/>
            <a:ext cx="1979771" cy="45218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705362" y="7254954"/>
            <a:ext cx="1979771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753" y="2618780"/>
            <a:ext cx="3768209" cy="819150"/>
          </a:xfrm>
          <a:prstGeom prst="rect">
            <a:avLst/>
          </a:prstGeom>
        </p:spPr>
      </p:pic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3753" y="3552230"/>
            <a:ext cx="3069669" cy="221087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073753" y="5877401"/>
            <a:ext cx="4691777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128004"/>
            <a:ext cx="3090505" cy="39735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451390" y="1231344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Guest Demographics: Adults &amp; Children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4451390" y="321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Number of Adults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4451390" y="3797022"/>
            <a:ext cx="44159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What is the most common number of adults per booking, Are there 0 adults bookings?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90" y="5140881"/>
            <a:ext cx="4410432" cy="10352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451390" y="6431280"/>
            <a:ext cx="44159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9428321" y="321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Number of Children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9428321" y="3797022"/>
            <a:ext cx="44159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How many bookings have children vs none?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321" y="4777978"/>
            <a:ext cx="4410432" cy="106299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428321" y="6096119"/>
            <a:ext cx="44159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978" y="705326"/>
            <a:ext cx="7906941" cy="519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Stay Duration: Weekend &amp; Week Nights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581978" y="1474470"/>
            <a:ext cx="7980045" cy="2429113"/>
          </a:xfrm>
          <a:prstGeom prst="roundRect">
            <a:avLst>
              <a:gd name="adj" fmla="val 287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5240" dir="270000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755809" y="1648301"/>
            <a:ext cx="2078712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Weekend Nights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5809" y="2007870"/>
            <a:ext cx="7632383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Do weekend stays get canceled more often?</a:t>
            </a: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09" y="2461022"/>
            <a:ext cx="5192197" cy="126873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81978" y="4069794"/>
            <a:ext cx="7980045" cy="3454360"/>
          </a:xfrm>
          <a:prstGeom prst="roundRect">
            <a:avLst>
              <a:gd name="adj" fmla="val 202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5240" dir="2700000">
              <a:srgbClr val="ccc4b8">
                <a:alpha val="100000"/>
              </a:srgbClr>
            </a:outerShdw>
          </a:effectLst>
        </p:spPr>
      </p:sp>
      <p:sp>
        <p:nvSpPr>
          <p:cNvPr id="9" name="Text 5"/>
          <p:cNvSpPr/>
          <p:nvPr/>
        </p:nvSpPr>
        <p:spPr>
          <a:xfrm>
            <a:off x="755809" y="4243626"/>
            <a:ext cx="2078712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Week Nights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55809" y="4603194"/>
            <a:ext cx="7632383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What is the </a:t>
            </a:r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average weekday stay length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?, and impact of length on booking status.</a:t>
            </a:r>
            <a:endParaRPr lang="en-US" sz="13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9" y="5056346"/>
            <a:ext cx="7632383" cy="184082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5809" y="7084219"/>
            <a:ext cx="7632383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95405" y="422553"/>
            <a:ext cx="6904553" cy="480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Booking Preferences: Meal &amp; Parking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4195405" y="1286708"/>
            <a:ext cx="192083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Type of Meal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4195405" y="1680329"/>
            <a:ext cx="4761190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Which meal plan is most popular? ,Do cancellations differ by meal type (e.g., “Not Selected” vs “Meal Plan 1”)?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405" y="2344817"/>
            <a:ext cx="2987993" cy="1063109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405" y="3580686"/>
            <a:ext cx="4468297" cy="400490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339024" y="1286708"/>
            <a:ext cx="1920835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Car Parking Space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9339024" y="1680329"/>
            <a:ext cx="4761190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What percentage of guests request parking? , Does having a car parking space affect cancellation?</a:t>
            </a:r>
            <a:endParaRPr lang="en-US" sz="12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024" y="2344817"/>
            <a:ext cx="2987993" cy="729258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9024" y="3246834"/>
            <a:ext cx="3468172" cy="400490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339024" y="7424499"/>
            <a:ext cx="4761190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134227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311825"/>
            <a:ext cx="33406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Room Type &amp; Lead Time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396835" y="1006197"/>
            <a:ext cx="10179129" cy="5081230"/>
          </a:xfrm>
          <a:prstGeom prst="roundRect">
            <a:avLst>
              <a:gd name="adj" fmla="val 1440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10160" dir="270000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396835" y="990957"/>
            <a:ext cx="10179129" cy="60960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6" name="Shape 3"/>
          <p:cNvSpPr/>
          <p:nvPr/>
        </p:nvSpPr>
        <p:spPr>
          <a:xfrm>
            <a:off x="5316319" y="836176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5418356" y="921187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25423" y="128968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Room Type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525423" y="1534835"/>
            <a:ext cx="99219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Which room type is booked the most? ,Do cancellations depend on room type?</a:t>
            </a:r>
            <a:endParaRPr lang="en-US" sz="8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23" y="1843802"/>
            <a:ext cx="9921954" cy="380607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5423" y="5777389"/>
            <a:ext cx="99219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12" name="Shape 8"/>
          <p:cNvSpPr/>
          <p:nvPr/>
        </p:nvSpPr>
        <p:spPr>
          <a:xfrm>
            <a:off x="396835" y="6370796"/>
            <a:ext cx="10179129" cy="6740128"/>
          </a:xfrm>
          <a:prstGeom prst="roundRect">
            <a:avLst>
              <a:gd name="adj" fmla="val 1085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10160" dir="2700000">
              <a:srgbClr val="e6ded2">
                <a:alpha val="100000"/>
              </a:srgbClr>
            </a:outerShdw>
          </a:effectLst>
        </p:spPr>
      </p:sp>
      <p:sp>
        <p:nvSpPr>
          <p:cNvPr id="13" name="Shape 9"/>
          <p:cNvSpPr/>
          <p:nvPr/>
        </p:nvSpPr>
        <p:spPr>
          <a:xfrm>
            <a:off x="396835" y="6355556"/>
            <a:ext cx="10179129" cy="60960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4" name="Shape 10"/>
          <p:cNvSpPr/>
          <p:nvPr/>
        </p:nvSpPr>
        <p:spPr>
          <a:xfrm>
            <a:off x="5316319" y="6200775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5418356" y="6285786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525423" y="665428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Lead Time</a:t>
            </a:r>
            <a:endParaRPr lang="en-US" sz="1100" dirty="0"/>
          </a:p>
        </p:txBody>
      </p:sp>
      <p:sp>
        <p:nvSpPr>
          <p:cNvPr id="17" name="Text 13"/>
          <p:cNvSpPr/>
          <p:nvPr/>
        </p:nvSpPr>
        <p:spPr>
          <a:xfrm>
            <a:off x="525423" y="6899434"/>
            <a:ext cx="99219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What’s the distribution (last-minute vs long-term bookings)?, Do long lead times have higher cancellation rates?</a:t>
            </a:r>
            <a:endParaRPr lang="en-US" sz="850" dirty="0"/>
          </a:p>
        </p:txBody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23" y="7208401"/>
            <a:ext cx="9921954" cy="2381726"/>
          </a:xfrm>
          <a:prstGeom prst="rect">
            <a:avLst/>
          </a:prstGeom>
        </p:spPr>
      </p:pic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23" y="9717643"/>
            <a:ext cx="3340418" cy="295572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525423" y="12800886"/>
            <a:ext cx="99219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753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1838" y="1084778"/>
            <a:ext cx="3701296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Guest Behavior &amp; History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421838" y="1762601"/>
            <a:ext cx="1586627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Market Segment Type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421838" y="2071449"/>
            <a:ext cx="6746319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Do cancellations differ between market segments bookings?</a:t>
            </a:r>
            <a:endParaRPr lang="en-US" sz="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38" y="2399705"/>
            <a:ext cx="6746319" cy="2435543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38" y="4970740"/>
            <a:ext cx="3322677" cy="31415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1838" y="8247817"/>
            <a:ext cx="6746319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9" name="Text 4"/>
          <p:cNvSpPr/>
          <p:nvPr/>
        </p:nvSpPr>
        <p:spPr>
          <a:xfrm>
            <a:off x="7469862" y="1762601"/>
            <a:ext cx="1506736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Repeat Guests</a:t>
            </a:r>
            <a:endParaRPr lang="en-US" sz="1150" dirty="0"/>
          </a:p>
        </p:txBody>
      </p:sp>
      <p:sp>
        <p:nvSpPr>
          <p:cNvPr id="10" name="Text 5"/>
          <p:cNvSpPr/>
          <p:nvPr/>
        </p:nvSpPr>
        <p:spPr>
          <a:xfrm>
            <a:off x="7469862" y="2071449"/>
            <a:ext cx="6746319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What percentage of guests are repeat customers? , Are repeat guests less likely to cancel?</a:t>
            </a:r>
            <a:endParaRPr lang="en-US" sz="9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862" y="2399705"/>
            <a:ext cx="3321606" cy="811768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862" y="3346966"/>
            <a:ext cx="3235881" cy="31415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2025-09-05T20:28:41Z</dcterms:created>
  <dcterms:modified xsi:type="dcterms:W3CDTF">2025-09-05T20:28:41Z</dcterms:modified>
</cp:coreProperties>
</file>